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9" r:id="rId4"/>
    <p:sldId id="261" r:id="rId5"/>
    <p:sldId id="268" r:id="rId6"/>
    <p:sldId id="258" r:id="rId7"/>
    <p:sldId id="291" r:id="rId8"/>
    <p:sldId id="289" r:id="rId9"/>
    <p:sldId id="290" r:id="rId10"/>
    <p:sldId id="264" r:id="rId11"/>
    <p:sldId id="284" r:id="rId12"/>
    <p:sldId id="265" r:id="rId13"/>
    <p:sldId id="266" r:id="rId14"/>
    <p:sldId id="270" r:id="rId15"/>
    <p:sldId id="285" r:id="rId16"/>
    <p:sldId id="286" r:id="rId17"/>
    <p:sldId id="287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8" r:id="rId29"/>
  </p:sldIdLst>
  <p:sldSz cx="9144000" cy="6858000" type="screen4x3"/>
  <p:notesSz cx="6805613" cy="99441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S Gothic" panose="020B0609070205080204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98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860000"/>
    <a:srgbClr val="960000"/>
    <a:srgbClr val="B2B2B2"/>
    <a:srgbClr val="CC9900"/>
    <a:srgbClr val="00B8FF"/>
    <a:srgbClr val="FF6600"/>
    <a:srgbClr val="0066CC"/>
    <a:srgbClr val="43C33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4660"/>
  </p:normalViewPr>
  <p:slideViewPr>
    <p:cSldViewPr>
      <p:cViewPr varScale="1">
        <p:scale>
          <a:sx n="88" d="100"/>
          <a:sy n="88" d="100"/>
        </p:scale>
        <p:origin x="1042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328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798"/>
        <p:guide pos="20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8208"/>
          </a:xfrm>
          <a:prstGeom prst="rect">
            <a:avLst/>
          </a:prstGeom>
        </p:spPr>
        <p:txBody>
          <a:bodyPr vert="horz" lIns="88302" tIns="44151" rIns="88302" bIns="44151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8208"/>
          </a:xfrm>
          <a:prstGeom prst="rect">
            <a:avLst/>
          </a:prstGeom>
        </p:spPr>
        <p:txBody>
          <a:bodyPr vert="horz" lIns="88302" tIns="44151" rIns="88302" bIns="44151" rtlCol="0"/>
          <a:lstStyle>
            <a:lvl1pPr algn="r">
              <a:defRPr sz="1200"/>
            </a:lvl1pPr>
          </a:lstStyle>
          <a:p>
            <a:pPr>
              <a:defRPr/>
            </a:pPr>
            <a:fld id="{D1D6C65A-C585-430D-910E-C011F97E09A8}" type="datetimeFigureOut">
              <a:rPr lang="fr-FR"/>
              <a:pPr>
                <a:defRPr/>
              </a:pPr>
              <a:t>25/01/2021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5892"/>
            <a:ext cx="2949302" cy="498208"/>
          </a:xfrm>
          <a:prstGeom prst="rect">
            <a:avLst/>
          </a:prstGeom>
        </p:spPr>
        <p:txBody>
          <a:bodyPr vert="horz" lIns="88302" tIns="44151" rIns="88302" bIns="4415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4790" y="9445892"/>
            <a:ext cx="2949302" cy="498208"/>
          </a:xfrm>
          <a:prstGeom prst="rect">
            <a:avLst/>
          </a:prstGeom>
        </p:spPr>
        <p:txBody>
          <a:bodyPr vert="horz" lIns="88302" tIns="44151" rIns="88302" bIns="44151" rtlCol="0" anchor="b"/>
          <a:lstStyle>
            <a:lvl1pPr algn="r">
              <a:defRPr sz="1200"/>
            </a:lvl1pPr>
          </a:lstStyle>
          <a:p>
            <a:pPr>
              <a:defRPr/>
            </a:pPr>
            <a:fld id="{CC0F2A7A-1904-4A4B-8A5B-C77A7A5DE33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1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6805613" cy="99441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099" name="AutoShape 2"/>
          <p:cNvSpPr>
            <a:spLocks noChangeArrowheads="1"/>
          </p:cNvSpPr>
          <p:nvPr/>
        </p:nvSpPr>
        <p:spPr bwMode="auto">
          <a:xfrm>
            <a:off x="0" y="0"/>
            <a:ext cx="6805613" cy="994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0" name="AutoShape 3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1" name="AutoShape 4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2" name="AutoShape 5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3" name="AutoShape 6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4" name="AutoShape 7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5" name="AutoShape 8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6" name="AutoShape 9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7" name="AutoShape 10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8" name="AutoShape 11"/>
          <p:cNvSpPr>
            <a:spLocks noChangeArrowheads="1"/>
          </p:cNvSpPr>
          <p:nvPr/>
        </p:nvSpPr>
        <p:spPr bwMode="auto">
          <a:xfrm>
            <a:off x="0" y="0"/>
            <a:ext cx="6807135" cy="9945642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09" name="Text Box 12"/>
          <p:cNvSpPr txBox="1">
            <a:spLocks noChangeArrowheads="1"/>
          </p:cNvSpPr>
          <p:nvPr/>
        </p:nvSpPr>
        <p:spPr bwMode="auto">
          <a:xfrm>
            <a:off x="0" y="0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10" name="Text Box 13"/>
          <p:cNvSpPr txBox="1">
            <a:spLocks noChangeArrowheads="1"/>
          </p:cNvSpPr>
          <p:nvPr/>
        </p:nvSpPr>
        <p:spPr bwMode="auto">
          <a:xfrm>
            <a:off x="3856311" y="0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111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6125"/>
            <a:ext cx="4948237" cy="371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907009" y="4722946"/>
            <a:ext cx="4974855" cy="445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0" y="9445892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56312" y="9444350"/>
            <a:ext cx="2932562" cy="48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542" rIns="91432" bIns="45542" numCol="1" anchor="b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699063" algn="l"/>
                <a:tab pos="1398124" algn="l"/>
                <a:tab pos="2097187" algn="l"/>
                <a:tab pos="279625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235CD09-E24F-4E4A-AD82-8DFDCEE07F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0720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429607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871353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313100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754846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DA2BBC-295E-4C37-A9BE-0C6D31EB1A18}" type="slidenum">
              <a:rPr lang="fr-FR" altLang="fr-FR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FR" altLang="fr-FR"/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56311" y="9444350"/>
            <a:ext cx="2934084" cy="48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0E060BAB-A326-4522-AEC0-78DE53BB95AB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FR" altLang="fr-FR"/>
          </a:p>
        </p:txBody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3856311" y="9445892"/>
            <a:ext cx="2935606" cy="48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26E9A583-8727-42DC-B141-854713C260F9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FR" altLang="fr-FR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856311" y="9445893"/>
            <a:ext cx="2943215" cy="49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D9B67FF-C400-42EA-9224-FA846A487FEA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FR" altLang="fr-FR"/>
          </a:p>
        </p:txBody>
      </p:sp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3856311" y="9445892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2724AF0-C6DB-4098-858B-D6EC9CD1B506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FR" altLang="fr-FR"/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919184" y="746540"/>
            <a:ext cx="4968768" cy="3729616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7176" name="Rectangle 6"/>
          <p:cNvSpPr>
            <a:spLocks noGrp="1" noChangeArrowheads="1"/>
          </p:cNvSpPr>
          <p:nvPr>
            <p:ph type="body"/>
          </p:nvPr>
        </p:nvSpPr>
        <p:spPr>
          <a:xfrm>
            <a:off x="907010" y="4722946"/>
            <a:ext cx="4990073" cy="456716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8965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429607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871353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313100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754846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8C7156-134B-4AD9-8137-6A140C71BB7A}" type="slidenum">
              <a:rPr lang="fr-FR" altLang="fr-FR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/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3856311" y="9444350"/>
            <a:ext cx="2934084" cy="48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172E8117-F563-4D74-943E-984866633592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/>
          </a:p>
        </p:txBody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3856311" y="9445892"/>
            <a:ext cx="2935606" cy="48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8F8D0ECF-5D37-4096-A65E-430FC6CD3C9A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/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3856311" y="9445893"/>
            <a:ext cx="2943215" cy="49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1C080F4-5F77-425A-A314-AF94610039DF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/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3856311" y="9445892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89CD63D-323E-4486-80B7-C01569D949E8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/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919184" y="746540"/>
            <a:ext cx="4968768" cy="3729616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224" name="Rectangle 6"/>
          <p:cNvSpPr>
            <a:spLocks noGrp="1" noChangeArrowheads="1"/>
          </p:cNvSpPr>
          <p:nvPr>
            <p:ph type="body"/>
          </p:nvPr>
        </p:nvSpPr>
        <p:spPr>
          <a:xfrm>
            <a:off x="907010" y="4722946"/>
            <a:ext cx="4990073" cy="456716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032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429607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871353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313100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754846" indent="-220873" defTabSz="434078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4831" algn="l"/>
                <a:tab pos="1394263" algn="l"/>
                <a:tab pos="2089093" algn="l"/>
                <a:tab pos="279312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8C7156-134B-4AD9-8137-6A140C71BB7A}" type="slidenum">
              <a:rPr lang="fr-FR" altLang="fr-FR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/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3856311" y="9444350"/>
            <a:ext cx="2934084" cy="48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172E8117-F563-4D74-943E-984866633592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/>
          </a:p>
        </p:txBody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3856311" y="9445892"/>
            <a:ext cx="2935606" cy="48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ct val="0"/>
              </a:spcBef>
              <a:buClrTx/>
              <a:buFontTx/>
              <a:buNone/>
            </a:pPr>
            <a:fld id="{8F8D0ECF-5D37-4096-A65E-430FC6CD3C9A}" type="slidenum">
              <a:rPr lang="fr-FR" altLang="fr-FR"/>
              <a:pPr algn="r" eaLnBrk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/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3856311" y="9445893"/>
            <a:ext cx="2943215" cy="49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1C080F4-5F77-425A-A314-AF94610039DF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/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3856311" y="9445892"/>
            <a:ext cx="2946258" cy="49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542" rIns="91432" bIns="45542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89CD63D-323E-4486-80B7-C01569D949E8}" type="slidenum">
              <a:rPr lang="fr-FR" altLang="fr-FR"/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/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919184" y="746540"/>
            <a:ext cx="4968768" cy="3729616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302" tIns="44151" rIns="88302" bIns="44151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224" name="Rectangle 6"/>
          <p:cNvSpPr>
            <a:spLocks noGrp="1" noChangeArrowheads="1"/>
          </p:cNvSpPr>
          <p:nvPr>
            <p:ph type="body"/>
          </p:nvPr>
        </p:nvSpPr>
        <p:spPr>
          <a:xfrm>
            <a:off x="907010" y="4722946"/>
            <a:ext cx="4990073" cy="456716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4297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87941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Image 9" descr="logo collège STEE-horizontal-RV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15616" y="404664"/>
            <a:ext cx="4212336" cy="9875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0" y="456113"/>
            <a:ext cx="644719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8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510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72204" y="908720"/>
            <a:ext cx="8229600" cy="547687"/>
          </a:xfrm>
        </p:spPr>
        <p:txBody>
          <a:bodyPr>
            <a:normAutofit/>
          </a:bodyPr>
          <a:lstStyle>
            <a:lvl1pPr marL="0" indent="0" algn="ctr">
              <a:buNone/>
              <a:defRPr sz="2800" i="1"/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97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solidFill>
            <a:srgbClr val="B5BE00"/>
          </a:solidFill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51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41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98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E6007E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4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1018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20/06/2018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47664" y="6453336"/>
            <a:ext cx="4472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44408" y="6453336"/>
            <a:ext cx="442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746D5-7ED3-4212-BFE0-9B54B6E0BF4F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6300192" y="6490282"/>
            <a:ext cx="1944216" cy="367718"/>
            <a:chOff x="5724128" y="6422186"/>
            <a:chExt cx="2304256" cy="435814"/>
          </a:xfrm>
        </p:grpSpPr>
        <p:sp>
          <p:nvSpPr>
            <p:cNvPr id="8" name="Triangle isocèle 7"/>
            <p:cNvSpPr/>
            <p:nvPr userDrawn="1"/>
          </p:nvSpPr>
          <p:spPr>
            <a:xfrm>
              <a:off x="5724128" y="6422186"/>
              <a:ext cx="724195" cy="435814"/>
            </a:xfrm>
            <a:prstGeom prst="triangle">
              <a:avLst>
                <a:gd name="adj" fmla="val 49600"/>
              </a:avLst>
            </a:prstGeom>
            <a:solidFill>
              <a:srgbClr val="B5BE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Triangle isocèle 8"/>
            <p:cNvSpPr/>
            <p:nvPr userDrawn="1"/>
          </p:nvSpPr>
          <p:spPr>
            <a:xfrm>
              <a:off x="7304189" y="6422186"/>
              <a:ext cx="724195" cy="435814"/>
            </a:xfrm>
            <a:prstGeom prst="triangle">
              <a:avLst/>
            </a:prstGeom>
            <a:solidFill>
              <a:srgbClr val="9260A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isocèle 9"/>
            <p:cNvSpPr/>
            <p:nvPr userDrawn="1"/>
          </p:nvSpPr>
          <p:spPr>
            <a:xfrm>
              <a:off x="6514158" y="6422186"/>
              <a:ext cx="724195" cy="435814"/>
            </a:xfrm>
            <a:prstGeom prst="triangle">
              <a:avLst/>
            </a:prstGeom>
            <a:solidFill>
              <a:srgbClr val="67B0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1817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4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Wingdings 3" pitchFamily="18" charset="2"/>
        <a:buChar char="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ct val="20000"/>
        </a:spcBef>
        <a:buFont typeface="Calibri" pitchFamily="34" charset="0"/>
        <a:buChar char="&gt;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ct val="20000"/>
        </a:spcBef>
        <a:buFont typeface="Calibri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Text Box 7"/>
          <p:cNvSpPr txBox="1">
            <a:spLocks noChangeArrowheads="1"/>
          </p:cNvSpPr>
          <p:nvPr/>
        </p:nvSpPr>
        <p:spPr bwMode="auto">
          <a:xfrm>
            <a:off x="179512" y="6381328"/>
            <a:ext cx="6172200" cy="3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just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algn="just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algn="just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algn="just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algn="just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l">
              <a:lnSpc>
                <a:spcPct val="80000"/>
              </a:lnSpc>
              <a:spcBef>
                <a:spcPts val="1125"/>
              </a:spcBef>
              <a:buClrTx/>
              <a:buFontTx/>
              <a:buNone/>
            </a:pPr>
            <a:r>
              <a:rPr lang="fr-FR" altLang="fr-FR" sz="1800" b="0" dirty="0">
                <a:solidFill>
                  <a:schemeClr val="tx1"/>
                </a:solidFill>
              </a:rPr>
              <a:t>Sophie Laplace et Yann Carpentier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504" y="2130425"/>
            <a:ext cx="8856984" cy="1470025"/>
          </a:xfrm>
        </p:spPr>
        <p:txBody>
          <a:bodyPr>
            <a:normAutofit/>
          </a:bodyPr>
          <a:lstStyle/>
          <a:p>
            <a:r>
              <a:rPr lang="fr-FR" dirty="0"/>
              <a:t>Découverte des Systèmes Techniques</a:t>
            </a:r>
            <a:br>
              <a:rPr lang="fr-FR" dirty="0"/>
            </a:br>
            <a:r>
              <a:rPr lang="fr-FR" sz="2800" i="1" dirty="0"/>
              <a:t>S4 – Parcours IPI – M4105C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7992888" cy="17526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CoviFac</a:t>
            </a:r>
            <a:endParaRPr lang="fr-FR" dirty="0" smtClean="0"/>
          </a:p>
          <a:p>
            <a:endParaRPr lang="fr-FR" sz="2400" dirty="0"/>
          </a:p>
          <a:p>
            <a:r>
              <a:rPr lang="fr-FR" sz="2400" dirty="0"/>
              <a:t>Janvier – mars </a:t>
            </a:r>
            <a:r>
              <a:rPr lang="fr-FR" sz="2400" dirty="0" smtClean="0"/>
              <a:t>2021</a:t>
            </a:r>
            <a:endParaRPr lang="fr-FR" sz="24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332240" y="188640"/>
            <a:ext cx="2880320" cy="3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just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algn="just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algn="just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6666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algn="just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algn="just"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algn="just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l">
              <a:lnSpc>
                <a:spcPct val="80000"/>
              </a:lnSpc>
              <a:spcBef>
                <a:spcPts val="1125"/>
              </a:spcBef>
              <a:buClrTx/>
              <a:buFontTx/>
              <a:buNone/>
            </a:pPr>
            <a:r>
              <a:rPr lang="fr-FR" altLang="fr-FR" sz="1800" b="0" i="1" dirty="0">
                <a:solidFill>
                  <a:schemeClr val="tx1"/>
                </a:solidFill>
              </a:rPr>
              <a:t>Département Informatique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58" y="3501008"/>
            <a:ext cx="2843808" cy="14219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76203"/>
            <a:ext cx="2520280" cy="15320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936" y="5537236"/>
            <a:ext cx="1377116" cy="7746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E118D-6E65-4EBC-8DD4-45EFF428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à réaliser (1)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5193-37BB-4A68-8B02-5C8B3578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Définition de son </a:t>
            </a:r>
            <a:r>
              <a:rPr lang="fr-FR" dirty="0" err="1" smtClean="0"/>
              <a:t>Covifac</a:t>
            </a:r>
            <a:r>
              <a:rPr lang="fr-FR" dirty="0" smtClean="0"/>
              <a:t> par chaque groupe de TP : Diagramme des cas d’utilisation</a:t>
            </a:r>
          </a:p>
          <a:p>
            <a:endParaRPr lang="fr-FR" dirty="0" smtClean="0"/>
          </a:p>
          <a:p>
            <a:r>
              <a:rPr lang="fr-FR" dirty="0" smtClean="0"/>
              <a:t>Validation du système par l’enseignant</a:t>
            </a:r>
          </a:p>
          <a:p>
            <a:endParaRPr lang="fr-FR" dirty="0" smtClean="0"/>
          </a:p>
          <a:p>
            <a:r>
              <a:rPr lang="fr-FR" dirty="0" smtClean="0"/>
              <a:t>Constituer des binômes</a:t>
            </a:r>
          </a:p>
          <a:p>
            <a:endParaRPr lang="fr-FR" dirty="0"/>
          </a:p>
          <a:p>
            <a:r>
              <a:rPr lang="fr-FR" dirty="0" smtClean="0"/>
              <a:t>Attribuer une sous-partie du système à chaque binôme (cas d’utilisation?):</a:t>
            </a:r>
          </a:p>
          <a:p>
            <a:pPr lvl="1"/>
            <a:r>
              <a:rPr lang="fr-FR" dirty="0" smtClean="0"/>
              <a:t>Capteur/actionneur</a:t>
            </a:r>
          </a:p>
          <a:p>
            <a:pPr lvl="1"/>
            <a:r>
              <a:rPr lang="fr-FR" dirty="0"/>
              <a:t>T</a:t>
            </a:r>
            <a:r>
              <a:rPr lang="fr-FR" dirty="0" smtClean="0"/>
              <a:t>raitement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Recueillir la documentation nécessaire pour travailler</a:t>
            </a:r>
          </a:p>
          <a:p>
            <a:endParaRPr lang="fr-FR" dirty="0"/>
          </a:p>
          <a:p>
            <a:r>
              <a:rPr lang="fr-FR" dirty="0"/>
              <a:t>Faire valider </a:t>
            </a:r>
            <a:r>
              <a:rPr lang="fr-FR" dirty="0" smtClean="0"/>
              <a:t>cette sous-partie par </a:t>
            </a:r>
            <a:r>
              <a:rPr lang="fr-FR" dirty="0"/>
              <a:t>l’enseignant:</a:t>
            </a:r>
          </a:p>
          <a:p>
            <a:pPr lvl="1"/>
            <a:r>
              <a:rPr lang="fr-FR" dirty="0"/>
              <a:t>Conformité avec les compétences visées (Diapo </a:t>
            </a:r>
            <a:r>
              <a:rPr lang="fr-FR" dirty="0" smtClean="0"/>
              <a:t>4)</a:t>
            </a:r>
            <a:endParaRPr lang="fr-FR" dirty="0"/>
          </a:p>
          <a:p>
            <a:pPr lvl="1"/>
            <a:r>
              <a:rPr lang="fr-FR" dirty="0"/>
              <a:t>Pas de doublon de sujet entre binômes</a:t>
            </a:r>
          </a:p>
          <a:p>
            <a:pPr lvl="1"/>
            <a:r>
              <a:rPr lang="fr-FR" dirty="0"/>
              <a:t>Bibliographie suffisante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E35D29-1441-4283-8185-7FE80D10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54" y="198884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1E54DB6-9D79-477E-95EE-D505DE9C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/>
              <a:t>Critères de validation du sujet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83FFA0-1D75-4458-A732-6E3F24D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Identification des composantes du </a:t>
            </a:r>
            <a:r>
              <a:rPr lang="fr-FR" dirty="0" smtClean="0"/>
              <a:t>sous-système</a:t>
            </a:r>
            <a:endParaRPr lang="fr-FR" dirty="0"/>
          </a:p>
          <a:p>
            <a:endParaRPr lang="fr-FR" dirty="0"/>
          </a:p>
          <a:p>
            <a:r>
              <a:rPr lang="fr-FR" dirty="0"/>
              <a:t>Choix d'un capteur ou actionneur (interface)</a:t>
            </a:r>
          </a:p>
          <a:p>
            <a:endParaRPr lang="fr-FR" dirty="0"/>
          </a:p>
          <a:p>
            <a:r>
              <a:rPr lang="fr-FR" dirty="0"/>
              <a:t>Fonctionnement du capteur ou actionneur</a:t>
            </a:r>
          </a:p>
          <a:p>
            <a:endParaRPr lang="fr-FR" dirty="0"/>
          </a:p>
          <a:p>
            <a:r>
              <a:rPr lang="fr-FR" dirty="0"/>
              <a:t>Spécifications de la communication capteur ou actionneur-système informatique </a:t>
            </a:r>
          </a:p>
          <a:p>
            <a:endParaRPr lang="fr-FR" dirty="0"/>
          </a:p>
          <a:p>
            <a:r>
              <a:rPr lang="fr-FR" dirty="0"/>
              <a:t>Explication de la communication</a:t>
            </a:r>
          </a:p>
          <a:p>
            <a:endParaRPr lang="fr-FR" dirty="0"/>
          </a:p>
          <a:p>
            <a:r>
              <a:rPr lang="fr-FR" dirty="0"/>
              <a:t>Identification des éléments réalisant les différents traitements</a:t>
            </a:r>
          </a:p>
          <a:p>
            <a:endParaRPr lang="fr-FR" dirty="0"/>
          </a:p>
          <a:p>
            <a:r>
              <a:rPr lang="fr-FR" dirty="0"/>
              <a:t>Explication des traitements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50F9CB-B6F3-458A-88AF-7EEA8D92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20" y="1744811"/>
            <a:ext cx="2520280" cy="141765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8" y="5238605"/>
            <a:ext cx="1789856" cy="11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E118D-6E65-4EBC-8DD4-45EFF428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à réaliser(2)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5193-37BB-4A68-8B02-5C8B3578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Expliquer l’utilité du </a:t>
            </a:r>
            <a:r>
              <a:rPr lang="fr-FR" dirty="0" smtClean="0"/>
              <a:t>sous-système</a:t>
            </a:r>
            <a:endParaRPr lang="fr-FR" dirty="0"/>
          </a:p>
          <a:p>
            <a:endParaRPr lang="fr-FR" dirty="0"/>
          </a:p>
          <a:p>
            <a:r>
              <a:rPr lang="fr-FR" dirty="0"/>
              <a:t>Présenter les différents composants du </a:t>
            </a:r>
            <a:r>
              <a:rPr lang="fr-FR" dirty="0" smtClean="0"/>
              <a:t>sous-système </a:t>
            </a:r>
            <a:r>
              <a:rPr lang="fr-FR" dirty="0"/>
              <a:t>(acquisition/traitement/restitution de données):</a:t>
            </a:r>
          </a:p>
          <a:p>
            <a:pPr lvl="1"/>
            <a:r>
              <a:rPr lang="fr-FR" dirty="0"/>
              <a:t>Fonctionnement</a:t>
            </a:r>
          </a:p>
          <a:p>
            <a:pPr lvl="1"/>
            <a:r>
              <a:rPr lang="fr-FR" dirty="0"/>
              <a:t>Performances et limites</a:t>
            </a:r>
          </a:p>
          <a:p>
            <a:pPr lvl="1"/>
            <a:endParaRPr lang="fr-FR" dirty="0"/>
          </a:p>
          <a:p>
            <a:r>
              <a:rPr lang="fr-FR" dirty="0"/>
              <a:t>Exemples de composants:</a:t>
            </a:r>
          </a:p>
          <a:p>
            <a:pPr lvl="1"/>
            <a:r>
              <a:rPr lang="fr-FR" dirty="0"/>
              <a:t>Interface matérielle : capteurs biométriques, </a:t>
            </a:r>
            <a:r>
              <a:rPr lang="fr-FR" dirty="0" smtClean="0"/>
              <a:t>caméra, afficheurs…</a:t>
            </a:r>
            <a:endParaRPr lang="fr-FR" dirty="0"/>
          </a:p>
          <a:p>
            <a:pPr lvl="1"/>
            <a:r>
              <a:rPr lang="fr-FR" dirty="0"/>
              <a:t>Numérisation : transformation/restitution en données numériques…</a:t>
            </a:r>
          </a:p>
          <a:p>
            <a:pPr lvl="1"/>
            <a:r>
              <a:rPr lang="fr-FR" dirty="0"/>
              <a:t>Traitement des informations: expliquer les traitements effectués sur les données</a:t>
            </a:r>
          </a:p>
          <a:p>
            <a:pPr lvl="1"/>
            <a:r>
              <a:rPr lang="fr-FR" dirty="0"/>
              <a:t>Transmission : </a:t>
            </a:r>
            <a:r>
              <a:rPr lang="fr-FR" dirty="0" smtClean="0"/>
              <a:t>Wifi</a:t>
            </a:r>
            <a:r>
              <a:rPr lang="fr-FR" dirty="0"/>
              <a:t>, 4G…</a:t>
            </a:r>
          </a:p>
          <a:p>
            <a:pPr lvl="1"/>
            <a:r>
              <a:rPr lang="fr-FR" dirty="0"/>
              <a:t>Logiciels  </a:t>
            </a:r>
          </a:p>
          <a:p>
            <a:pPr lvl="1"/>
            <a:r>
              <a:rPr lang="fr-FR" dirty="0"/>
              <a:t>…</a:t>
            </a:r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E35D29-1441-4283-8185-7FE80D10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015352"/>
            <a:ext cx="2020248" cy="17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E118D-6E65-4EBC-8DD4-45EFF428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à réaliser(3)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5193-37BB-4A68-8B02-5C8B3578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Expliquer le fonctionnement du </a:t>
            </a:r>
            <a:r>
              <a:rPr lang="fr-FR" dirty="0" smtClean="0"/>
              <a:t>sous-système</a:t>
            </a:r>
            <a:r>
              <a:rPr lang="fr-FR" dirty="0"/>
              <a:t>: </a:t>
            </a:r>
            <a:endParaRPr lang="fr-FR" dirty="0" smtClean="0"/>
          </a:p>
          <a:p>
            <a:endParaRPr lang="fr-FR" dirty="0"/>
          </a:p>
          <a:p>
            <a:pPr lvl="1"/>
            <a:r>
              <a:rPr lang="fr-FR" dirty="0"/>
              <a:t>Aspect fonctionnel: </a:t>
            </a:r>
          </a:p>
          <a:p>
            <a:pPr lvl="2"/>
            <a:r>
              <a:rPr lang="fr-FR" dirty="0"/>
              <a:t>Explication</a:t>
            </a:r>
          </a:p>
          <a:p>
            <a:pPr lvl="2"/>
            <a:r>
              <a:rPr lang="fr-FR" dirty="0"/>
              <a:t>Schéma de </a:t>
            </a:r>
            <a:r>
              <a:rPr lang="fr-FR" dirty="0" smtClean="0"/>
              <a:t>fonctionnement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Aspect communication</a:t>
            </a:r>
          </a:p>
          <a:p>
            <a:pPr lvl="2"/>
            <a:r>
              <a:rPr lang="fr-FR" dirty="0"/>
              <a:t>Explication</a:t>
            </a:r>
          </a:p>
          <a:p>
            <a:pPr lvl="3"/>
            <a:r>
              <a:rPr lang="fr-FR" dirty="0"/>
              <a:t>Support matériel ou non</a:t>
            </a:r>
          </a:p>
          <a:p>
            <a:pPr lvl="3"/>
            <a:r>
              <a:rPr lang="fr-FR" dirty="0"/>
              <a:t>Protocole, norme de communication</a:t>
            </a:r>
          </a:p>
          <a:p>
            <a:pPr lvl="3"/>
            <a:r>
              <a:rPr lang="fr-FR" dirty="0"/>
              <a:t>Performances</a:t>
            </a:r>
          </a:p>
          <a:p>
            <a:pPr lvl="3"/>
            <a:r>
              <a:rPr lang="fr-FR" dirty="0"/>
              <a:t>Limitations</a:t>
            </a:r>
          </a:p>
          <a:p>
            <a:pPr lvl="2"/>
            <a:r>
              <a:rPr lang="fr-FR" dirty="0"/>
              <a:t>Schéma de communication entre les </a:t>
            </a:r>
            <a:r>
              <a:rPr lang="fr-FR" dirty="0" smtClean="0"/>
              <a:t>composants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Les limitations et performances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E35D29-1441-4283-8185-7FE80D10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348880"/>
            <a:ext cx="3600400" cy="19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E118D-6E65-4EBC-8DD4-45EFF428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à réaliser(4)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5193-37BB-4A68-8B02-5C8B3578A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Choisir une interface d’acquisition/ </a:t>
            </a:r>
            <a:r>
              <a:rPr lang="fr-FR" dirty="0" smtClean="0"/>
              <a:t>restitution</a:t>
            </a:r>
          </a:p>
          <a:p>
            <a:endParaRPr lang="fr-FR" dirty="0"/>
          </a:p>
          <a:p>
            <a:r>
              <a:rPr lang="fr-FR" dirty="0"/>
              <a:t>Expliquer son fonctionnement:</a:t>
            </a:r>
          </a:p>
          <a:p>
            <a:pPr lvl="1"/>
            <a:r>
              <a:rPr lang="fr-FR" dirty="0"/>
              <a:t>capture/rendu de l’information</a:t>
            </a:r>
          </a:p>
          <a:p>
            <a:pPr lvl="1"/>
            <a:r>
              <a:rPr lang="fr-FR" dirty="0"/>
              <a:t>numérisation de l’information (représentation et codage )</a:t>
            </a:r>
          </a:p>
          <a:p>
            <a:pPr lvl="1"/>
            <a:r>
              <a:rPr lang="fr-FR" dirty="0"/>
              <a:t>performances et limites de cette composante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E35D29-1441-4283-8185-7FE80D10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04" y="2348880"/>
            <a:ext cx="1728192" cy="15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0E526-CBF6-467C-938A-6B1EAA2B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fr-FR" dirty="0"/>
              <a:t>Critères de validation de la recherche et de l'étude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005166-3137-4E8B-9BCF-C23FB0F3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Explication du fonctionnement du </a:t>
            </a:r>
            <a:r>
              <a:rPr lang="fr-FR" dirty="0" smtClean="0"/>
              <a:t>sous-système</a:t>
            </a:r>
            <a:endParaRPr lang="fr-FR" dirty="0"/>
          </a:p>
          <a:p>
            <a:r>
              <a:rPr lang="fr-FR" dirty="0"/>
              <a:t>Bibliographie</a:t>
            </a:r>
          </a:p>
          <a:p>
            <a:r>
              <a:rPr lang="fr-FR" dirty="0"/>
              <a:t>Carnet de bord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Souvent nécessité de :</a:t>
            </a:r>
          </a:p>
          <a:p>
            <a:pPr marL="400050" lvl="1" indent="0">
              <a:buNone/>
            </a:pPr>
            <a:r>
              <a:rPr lang="fr-FR" i="1" dirty="0"/>
              <a:t>Développer plus certains points</a:t>
            </a:r>
          </a:p>
          <a:p>
            <a:pPr marL="400050" lvl="1" indent="0">
              <a:buNone/>
            </a:pPr>
            <a:r>
              <a:rPr lang="fr-FR" i="1" dirty="0"/>
              <a:t>Alléger certains points</a:t>
            </a:r>
          </a:p>
          <a:p>
            <a:pPr marL="400050" lvl="1" indent="0">
              <a:buNone/>
            </a:pPr>
            <a:r>
              <a:rPr lang="fr-FR" i="1" dirty="0"/>
              <a:t>Faire des recherches complémentaires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Donc ne pas attendre la dernière seconde pour faire valider votre travail</a:t>
            </a:r>
          </a:p>
          <a:p>
            <a:pPr marL="0" indent="0" algn="ctr">
              <a:buNone/>
            </a:pPr>
            <a:r>
              <a:rPr lang="fr-FR" i="1" dirty="0">
                <a:solidFill>
                  <a:srgbClr val="C00000"/>
                </a:solidFill>
              </a:rPr>
              <a:t>Tout est à disposition sur e-</a:t>
            </a:r>
            <a:r>
              <a:rPr lang="fr-FR" i="1" dirty="0" err="1">
                <a:solidFill>
                  <a:srgbClr val="C00000"/>
                </a:solidFill>
              </a:rPr>
              <a:t>learn</a:t>
            </a:r>
            <a:r>
              <a:rPr lang="fr-FR" i="1" dirty="0">
                <a:solidFill>
                  <a:srgbClr val="C00000"/>
                </a:solidFill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113C4C-DC56-47E1-A405-B6DE7DC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36056"/>
            <a:ext cx="3995936" cy="22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ABC8E-817B-4CF6-94A9-DF30CFA8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Critères de validation de la rédaction du rapport (1)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D30405-2541-4E7F-A656-5D08388F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Sous-Système </a:t>
            </a:r>
          </a:p>
          <a:p>
            <a:pPr lvl="1"/>
            <a:r>
              <a:rPr lang="fr-FR" dirty="0" smtClean="0"/>
              <a:t>Présentation, utilité</a:t>
            </a:r>
          </a:p>
          <a:p>
            <a:pPr lvl="1"/>
            <a:r>
              <a:rPr lang="fr-FR" dirty="0" smtClean="0"/>
              <a:t>Fonctionnement</a:t>
            </a:r>
            <a:r>
              <a:rPr lang="fr-FR" dirty="0"/>
              <a:t>: composants, schéma</a:t>
            </a:r>
          </a:p>
          <a:p>
            <a:pPr lvl="1"/>
            <a:r>
              <a:rPr lang="fr-FR" dirty="0"/>
              <a:t>Performances/limitations</a:t>
            </a:r>
          </a:p>
          <a:p>
            <a:endParaRPr lang="fr-FR" dirty="0"/>
          </a:p>
          <a:p>
            <a:r>
              <a:rPr lang="fr-FR" dirty="0"/>
              <a:t>Explication du fonctionnement du capteur/actionneur (interface)</a:t>
            </a:r>
          </a:p>
          <a:p>
            <a:pPr lvl="1"/>
            <a:r>
              <a:rPr lang="fr-FR" dirty="0"/>
              <a:t>Capture/rendu information</a:t>
            </a:r>
          </a:p>
          <a:p>
            <a:pPr lvl="1"/>
            <a:r>
              <a:rPr lang="fr-FR" dirty="0"/>
              <a:t>Numérisation/reconstitution de l'information</a:t>
            </a:r>
          </a:p>
          <a:p>
            <a:pPr lvl="1"/>
            <a:r>
              <a:rPr lang="fr-FR" dirty="0"/>
              <a:t>Représentation et codage de l'information</a:t>
            </a:r>
          </a:p>
          <a:p>
            <a:pPr lvl="1"/>
            <a:r>
              <a:rPr lang="fr-FR" dirty="0"/>
              <a:t>Performances/limitations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F3463C-FE3D-48AA-9DA1-E399C804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50" y="997471"/>
            <a:ext cx="2029419" cy="13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ABC8E-817B-4CF6-94A9-DF30CFA8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Critères de validation de la rédaction du rapport (2)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D30405-2541-4E7F-A656-5D08388F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Communication</a:t>
            </a:r>
          </a:p>
          <a:p>
            <a:pPr lvl="1"/>
            <a:r>
              <a:rPr lang="fr-FR" dirty="0"/>
              <a:t>Schéma</a:t>
            </a:r>
          </a:p>
          <a:p>
            <a:pPr lvl="1"/>
            <a:r>
              <a:rPr lang="fr-FR" dirty="0"/>
              <a:t>Support matériel</a:t>
            </a:r>
          </a:p>
          <a:p>
            <a:pPr lvl="1"/>
            <a:r>
              <a:rPr lang="fr-FR" dirty="0"/>
              <a:t>Protocole</a:t>
            </a:r>
          </a:p>
          <a:p>
            <a:pPr lvl="1"/>
            <a:r>
              <a:rPr lang="fr-FR" dirty="0" smtClean="0"/>
              <a:t>Performances/limitations</a:t>
            </a:r>
          </a:p>
          <a:p>
            <a:pPr lvl="1"/>
            <a:endParaRPr lang="fr-FR" dirty="0"/>
          </a:p>
          <a:p>
            <a:r>
              <a:rPr lang="fr-FR" dirty="0" smtClean="0"/>
              <a:t>Bibliographie</a:t>
            </a:r>
          </a:p>
          <a:p>
            <a:endParaRPr lang="fr-FR" dirty="0"/>
          </a:p>
          <a:p>
            <a:r>
              <a:rPr lang="fr-FR" dirty="0"/>
              <a:t>Carnet de bord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F3463C-FE3D-48AA-9DA1-E399C804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14" y="4022670"/>
            <a:ext cx="3599681" cy="23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E118D-6E65-4EBC-8DD4-45EFF428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à réaliser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5193-37BB-4A68-8B02-5C8B3578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8261"/>
          </a:xfrm>
        </p:spPr>
        <p:txBody>
          <a:bodyPr>
            <a:normAutofit fontScale="70000" lnSpcReduction="20000"/>
          </a:bodyPr>
          <a:lstStyle/>
          <a:p>
            <a:r>
              <a:rPr lang="fr-FR" altLang="fr-FR" dirty="0"/>
              <a:t>Développez un ou plusieurs programmes informatiques:</a:t>
            </a:r>
          </a:p>
          <a:p>
            <a:pPr lvl="1"/>
            <a:r>
              <a:rPr lang="fr-FR" altLang="fr-FR" dirty="0"/>
              <a:t>soit </a:t>
            </a:r>
            <a:r>
              <a:rPr lang="fr-FR" altLang="fr-FR" dirty="0">
                <a:solidFill>
                  <a:srgbClr val="800000"/>
                </a:solidFill>
              </a:rPr>
              <a:t>illustrant le principe</a:t>
            </a:r>
            <a:r>
              <a:rPr lang="fr-FR" altLang="fr-FR" dirty="0"/>
              <a:t> (simulation, animation) d’un des éléments ou du système.</a:t>
            </a:r>
          </a:p>
          <a:p>
            <a:pPr lvl="1"/>
            <a:r>
              <a:rPr lang="fr-FR" altLang="fr-FR" dirty="0"/>
              <a:t>Soit constituant un embryon de mise en œuvre </a:t>
            </a:r>
            <a:endParaRPr lang="fr-FR" altLang="fr-FR" dirty="0" smtClean="0"/>
          </a:p>
          <a:p>
            <a:pPr lvl="1"/>
            <a:endParaRPr lang="fr-FR" altLang="fr-FR" dirty="0"/>
          </a:p>
          <a:p>
            <a:r>
              <a:rPr lang="fr-FR" altLang="fr-FR" dirty="0"/>
              <a:t>Etapes concernant le programme:</a:t>
            </a:r>
          </a:p>
          <a:p>
            <a:pPr lvl="1"/>
            <a:r>
              <a:rPr lang="fr-FR" altLang="fr-FR" dirty="0"/>
              <a:t>Faire valider l’analyse du programme</a:t>
            </a:r>
          </a:p>
          <a:p>
            <a:pPr lvl="1"/>
            <a:r>
              <a:rPr lang="fr-FR" altLang="fr-FR" dirty="0"/>
              <a:t>Faire valider le fonctionnement du </a:t>
            </a:r>
            <a:r>
              <a:rPr lang="fr-FR" altLang="fr-FR" dirty="0" smtClean="0"/>
              <a:t>programme</a:t>
            </a:r>
          </a:p>
          <a:p>
            <a:pPr lvl="1"/>
            <a:endParaRPr lang="fr-FR" altLang="fr-FR" dirty="0"/>
          </a:p>
          <a:p>
            <a:r>
              <a:rPr lang="fr-FR" altLang="fr-FR" dirty="0"/>
              <a:t>Présenter l’ensemble de ce travail à l’aide d’un diaporama</a:t>
            </a:r>
          </a:p>
          <a:p>
            <a:pPr lvl="1"/>
            <a:r>
              <a:rPr lang="fr-FR" altLang="fr-FR" dirty="0"/>
              <a:t>Démonstration obligatoire</a:t>
            </a:r>
          </a:p>
          <a:p>
            <a:pPr lvl="1"/>
            <a:r>
              <a:rPr lang="fr-FR" altLang="fr-FR" dirty="0"/>
              <a:t>Suivre les consignes de bureautique:</a:t>
            </a:r>
          </a:p>
          <a:p>
            <a:pPr lvl="2"/>
            <a:r>
              <a:rPr lang="fr-FR" altLang="fr-FR" dirty="0"/>
              <a:t>Pas de phrases rédigées</a:t>
            </a:r>
          </a:p>
          <a:p>
            <a:pPr lvl="2"/>
            <a:r>
              <a:rPr lang="fr-FR" altLang="fr-FR" dirty="0"/>
              <a:t>Diapositives numérotées</a:t>
            </a:r>
          </a:p>
          <a:p>
            <a:pPr lvl="2"/>
            <a:r>
              <a:rPr lang="fr-FR" altLang="fr-FR" dirty="0" smtClean="0"/>
              <a:t>…</a:t>
            </a:r>
          </a:p>
          <a:p>
            <a:pPr lvl="2"/>
            <a:endParaRPr lang="fr-FR" altLang="fr-FR" dirty="0"/>
          </a:p>
          <a:p>
            <a:r>
              <a:rPr lang="fr-FR" altLang="fr-FR" dirty="0"/>
              <a:t>Répondre aux questions de </a:t>
            </a:r>
            <a:r>
              <a:rPr lang="fr-FR" altLang="fr-FR" dirty="0" smtClean="0"/>
              <a:t>l’auditoire</a:t>
            </a:r>
            <a:endParaRPr lang="fr-FR" altLang="fr-FR" dirty="0"/>
          </a:p>
          <a:p>
            <a:endParaRPr lang="fr-FR" altLang="fr-FR" dirty="0"/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E35D29-1441-4283-8185-7FE80D10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564904"/>
            <a:ext cx="2411760" cy="15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BBEAE-17DD-40BC-8291-3D78BC4E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Méthodologie d’accompagnement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2151FE-5DC5-4BE3-B8A3-97DD73B9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Cas des </a:t>
            </a:r>
            <a:r>
              <a:rPr lang="fr-FR" dirty="0" smtClean="0"/>
              <a:t>systèmes vastes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Traités partiellement par le groupe de TP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Sous-systèmes utilisant des </a:t>
            </a:r>
            <a:r>
              <a:rPr lang="fr-FR" dirty="0"/>
              <a:t>interfaces identiques: </a:t>
            </a:r>
          </a:p>
          <a:p>
            <a:pPr lvl="1"/>
            <a:r>
              <a:rPr lang="fr-FR" dirty="0"/>
              <a:t>bien préciser les différents contextes des différents thèmes concernés </a:t>
            </a:r>
          </a:p>
          <a:p>
            <a:pPr lvl="1"/>
            <a:r>
              <a:rPr lang="fr-FR" dirty="0"/>
              <a:t>comparatif commun:</a:t>
            </a:r>
          </a:p>
          <a:p>
            <a:pPr lvl="2"/>
            <a:r>
              <a:rPr lang="fr-FR" dirty="0"/>
              <a:t>des performances</a:t>
            </a:r>
          </a:p>
          <a:p>
            <a:pPr lvl="2"/>
            <a:r>
              <a:rPr lang="fr-FR" dirty="0"/>
              <a:t>des utilisations</a:t>
            </a:r>
          </a:p>
          <a:p>
            <a:pPr lvl="2"/>
            <a:r>
              <a:rPr lang="fr-FR" dirty="0" smtClean="0"/>
              <a:t>…</a:t>
            </a:r>
          </a:p>
          <a:p>
            <a:pPr lvl="2"/>
            <a:endParaRPr lang="fr-FR" dirty="0"/>
          </a:p>
          <a:p>
            <a:r>
              <a:rPr lang="fr-FR" dirty="0"/>
              <a:t>Validation:</a:t>
            </a:r>
          </a:p>
          <a:p>
            <a:pPr lvl="1"/>
            <a:r>
              <a:rPr lang="fr-FR" dirty="0"/>
              <a:t>≠ correction </a:t>
            </a:r>
          </a:p>
          <a:p>
            <a:pPr lvl="1"/>
            <a:r>
              <a:rPr lang="fr-FR" dirty="0"/>
              <a:t>= autorisation à poursuivre le projet</a:t>
            </a:r>
          </a:p>
          <a:p>
            <a:pPr lvl="1"/>
            <a:r>
              <a:rPr lang="fr-FR" dirty="0"/>
              <a:t>vérification du sérieux du travail fourni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9ABF2B-82F0-4EAB-BA33-8F2F300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040004"/>
              </p:ext>
            </p:extLst>
          </p:nvPr>
        </p:nvGraphicFramePr>
        <p:xfrm>
          <a:off x="4522916" y="3634728"/>
          <a:ext cx="3924487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 bitmap" r:id="rId3" imgW="10271880" imgH="5478840" progId="Paint.Picture">
                  <p:embed/>
                </p:oleObj>
              </mc:Choice>
              <mc:Fallback>
                <p:oleObj name="Image bitmap" r:id="rId3" imgW="10271880" imgH="5478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2916" y="3634728"/>
                        <a:ext cx="3924487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9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7239000" y="64008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pédagogiques (1)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Avoir conscience que l’informatique ne manipule pas uniquement des bases de données.</a:t>
            </a:r>
          </a:p>
          <a:p>
            <a:endParaRPr lang="fr-FR" dirty="0"/>
          </a:p>
          <a:p>
            <a:r>
              <a:rPr lang="fr-FR" dirty="0"/>
              <a:t>Se familiariser avec un autre domaine d’application de l’informatique.</a:t>
            </a:r>
          </a:p>
          <a:p>
            <a:endParaRPr lang="fr-FR" dirty="0"/>
          </a:p>
          <a:p>
            <a:r>
              <a:rPr lang="fr-FR" dirty="0"/>
              <a:t>Comprendre que la programmation dépend:</a:t>
            </a:r>
          </a:p>
          <a:p>
            <a:pPr lvl="1"/>
            <a:r>
              <a:rPr lang="fr-FR" dirty="0"/>
              <a:t>du domaine d’application</a:t>
            </a:r>
          </a:p>
          <a:p>
            <a:pPr lvl="1"/>
            <a:r>
              <a:rPr lang="fr-FR" dirty="0"/>
              <a:t>des interfaces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44408" y="6453336"/>
            <a:ext cx="442392" cy="365125"/>
          </a:xfrm>
        </p:spPr>
        <p:txBody>
          <a:bodyPr/>
          <a:lstStyle/>
          <a:p>
            <a:fld id="{8AB6D085-4A73-43FD-8468-95843195C767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84" y="5097234"/>
            <a:ext cx="2769875" cy="10289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F5F3A-7B16-43DD-8B57-4D4DF613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Organisation pédagogique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F918E-DFB3-46AD-BDF6-52B46580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enseignant pour chaque groupe de TP (Sophie Laplace et Yann Carpentier) </a:t>
            </a:r>
          </a:p>
          <a:p>
            <a:r>
              <a:rPr lang="fr-FR" dirty="0"/>
              <a:t>Planning 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A1D443-E105-4786-BA2B-6F0626FB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598481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7B5B-5B1C-4CEA-A3DD-D0CF6F06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séances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06BDB-6788-4280-98B9-68085867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19505"/>
            <a:ext cx="8832987" cy="16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E3676-B775-43FC-821C-A83396A2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26B207-2743-4173-A33B-2BA46555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une analyse concise du programme de mise en œuvre (document papier à rendre le lundi </a:t>
            </a:r>
            <a:r>
              <a:rPr lang="fr-FR" dirty="0" smtClean="0"/>
              <a:t>8 </a:t>
            </a:r>
            <a:r>
              <a:rPr lang="fr-FR" dirty="0"/>
              <a:t>mars à 8H30 dans le casier de Sophie Laplace)</a:t>
            </a:r>
          </a:p>
          <a:p>
            <a:r>
              <a:rPr lang="fr-FR" dirty="0"/>
              <a:t>un document écrit (à rendre le lundi </a:t>
            </a:r>
            <a:r>
              <a:rPr lang="fr-FR" dirty="0" smtClean="0"/>
              <a:t>15 </a:t>
            </a:r>
            <a:r>
              <a:rPr lang="fr-FR" dirty="0"/>
              <a:t>mars à 8H30):</a:t>
            </a:r>
          </a:p>
          <a:p>
            <a:pPr lvl="1"/>
            <a:r>
              <a:rPr lang="fr-FR" dirty="0"/>
              <a:t>V</a:t>
            </a:r>
            <a:r>
              <a:rPr lang="fr-FR" dirty="0" smtClean="0"/>
              <a:t>ersion </a:t>
            </a:r>
            <a:r>
              <a:rPr lang="fr-FR" dirty="0"/>
              <a:t>papier dans le casier de Sophie Laplace</a:t>
            </a:r>
          </a:p>
          <a:p>
            <a:pPr lvl="1"/>
            <a:r>
              <a:rPr lang="fr-FR" dirty="0"/>
              <a:t>V</a:t>
            </a:r>
            <a:r>
              <a:rPr lang="fr-FR" dirty="0" smtClean="0"/>
              <a:t>ersion </a:t>
            </a:r>
            <a:r>
              <a:rPr lang="fr-FR" dirty="0"/>
              <a:t>électronique à déposer sur e-</a:t>
            </a:r>
            <a:r>
              <a:rPr lang="fr-FR" dirty="0" err="1"/>
              <a:t>learn</a:t>
            </a:r>
            <a:endParaRPr lang="fr-FR" dirty="0"/>
          </a:p>
          <a:p>
            <a:r>
              <a:rPr lang="fr-FR" dirty="0"/>
              <a:t> un programme (à rendre le lundi </a:t>
            </a:r>
            <a:r>
              <a:rPr lang="fr-FR" dirty="0" smtClean="0"/>
              <a:t>15 </a:t>
            </a:r>
            <a:r>
              <a:rPr lang="fr-FR" dirty="0"/>
              <a:t>mars à 8H30):</a:t>
            </a:r>
          </a:p>
          <a:p>
            <a:pPr lvl="1"/>
            <a:r>
              <a:rPr lang="fr-FR" dirty="0"/>
              <a:t>Exécutable (fichier à déposer sur e-</a:t>
            </a:r>
            <a:r>
              <a:rPr lang="fr-FR" dirty="0" err="1"/>
              <a:t>learn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Code commenté (version papier, joint au document écrit)</a:t>
            </a:r>
          </a:p>
          <a:p>
            <a:r>
              <a:rPr lang="fr-FR" dirty="0"/>
              <a:t>une présentation orale: </a:t>
            </a:r>
          </a:p>
          <a:p>
            <a:pPr lvl="1"/>
            <a:r>
              <a:rPr lang="fr-FR" dirty="0"/>
              <a:t>lors du dernier TP de la semaine du </a:t>
            </a:r>
            <a:r>
              <a:rPr lang="fr-FR" dirty="0" smtClean="0"/>
              <a:t>15/03</a:t>
            </a:r>
            <a:endParaRPr lang="fr-FR" dirty="0"/>
          </a:p>
          <a:p>
            <a:pPr lvl="1"/>
            <a:r>
              <a:rPr lang="fr-FR" dirty="0"/>
              <a:t>diaporama de </a:t>
            </a:r>
            <a:r>
              <a:rPr lang="fr-FR" dirty="0" smtClean="0"/>
              <a:t>12mn </a:t>
            </a:r>
            <a:r>
              <a:rPr lang="fr-FR" dirty="0"/>
              <a:t>par binôme </a:t>
            </a:r>
            <a:r>
              <a:rPr lang="fr-FR" dirty="0" smtClean="0"/>
              <a:t>(+4mn </a:t>
            </a:r>
            <a:r>
              <a:rPr lang="fr-FR" dirty="0"/>
              <a:t>de questions+2mn de changement de binôme):</a:t>
            </a:r>
          </a:p>
          <a:p>
            <a:pPr lvl="2"/>
            <a:r>
              <a:rPr lang="fr-FR" dirty="0"/>
              <a:t>un programme de mise en œuvre</a:t>
            </a:r>
          </a:p>
          <a:p>
            <a:pPr lvl="2"/>
            <a:r>
              <a:rPr lang="fr-FR" dirty="0"/>
              <a:t>son contexte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3C28B2-7154-4BC8-A713-1A3E6A25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9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2CBC7-A05A-4D66-8559-253EEC80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altLang="fr-FR" dirty="0"/>
              <a:t>Barème prévu mais non définitif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A11D56-CE76-4E00-84D3-B4E7B5F9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5487"/>
            <a:ext cx="8229600" cy="3815389"/>
          </a:xfrm>
          <a:prstGeom prst="rect">
            <a:avLst/>
          </a:prstGeo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7FE75-0FC9-43DC-B522-363F3E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6453336"/>
            <a:ext cx="442392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D746D5-7ED3-4212-BFE0-9B54B6E0BF4F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7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1E54DB6-9D79-477E-95EE-D505DE9C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pédagogiques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83FFA0-1D75-4458-A732-6E3F24D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Documents à disposition :</a:t>
            </a:r>
          </a:p>
          <a:p>
            <a:pPr lvl="1"/>
            <a:r>
              <a:rPr lang="fr-FR" dirty="0"/>
              <a:t>La bibliothèque universitaire avec ses ressources documentaires</a:t>
            </a:r>
          </a:p>
          <a:p>
            <a:pPr lvl="1"/>
            <a:r>
              <a:rPr lang="fr-FR" dirty="0"/>
              <a:t>Le web (autorisation d’utiliser les ordinateurs portables personnels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Quelques liens:</a:t>
            </a:r>
          </a:p>
          <a:p>
            <a:pPr lvl="2"/>
            <a:r>
              <a:rPr lang="fr-FR" dirty="0"/>
              <a:t>https://www.raconteur.net/healthcare/healthcare-innovation-covid/</a:t>
            </a:r>
            <a:endParaRPr lang="fr-FR" sz="1200" dirty="0"/>
          </a:p>
          <a:p>
            <a:pPr lvl="2"/>
            <a:r>
              <a:rPr lang="fr-FR" dirty="0"/>
              <a:t>https://www.nature.com/articles/s41591-020-1011-4</a:t>
            </a:r>
            <a:endParaRPr lang="fr-FR" sz="1200" dirty="0"/>
          </a:p>
          <a:p>
            <a:pPr lvl="2"/>
            <a:r>
              <a:rPr lang="fr-FR" dirty="0"/>
              <a:t>https://ichgcp.net/fr/clinical-trials-registry/NCT04489407</a:t>
            </a:r>
            <a:endParaRPr lang="fr-FR" sz="1200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50F9CB-B6F3-458A-88AF-7EEA8D92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74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1E54DB6-9D79-477E-95EE-D505DE9C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Consignes pédagogiques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83FFA0-1D75-4458-A732-6E3F24D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Caractéristiques :</a:t>
            </a:r>
          </a:p>
          <a:p>
            <a:pPr lvl="1"/>
            <a:r>
              <a:rPr lang="fr-FR" dirty="0"/>
              <a:t>concision</a:t>
            </a:r>
          </a:p>
          <a:p>
            <a:pPr lvl="1"/>
            <a:r>
              <a:rPr lang="fr-FR" dirty="0"/>
              <a:t>pertinence</a:t>
            </a:r>
          </a:p>
          <a:p>
            <a:pPr lvl="1"/>
            <a:r>
              <a:rPr lang="fr-FR" dirty="0"/>
              <a:t>exemple: algorithme, diagramme des classes…</a:t>
            </a:r>
          </a:p>
          <a:p>
            <a:pPr lvl="1"/>
            <a:r>
              <a:rPr lang="fr-FR" dirty="0"/>
              <a:t>ne donner que les éléments d’analyse utiles à la programmation (ce n’est pas un cours d’objet…)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50F9CB-B6F3-458A-88AF-7EEA8D92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FB0C055-3EE1-4098-9B8D-D016685B2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concise du programme</a:t>
            </a: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41805"/>
              </p:ext>
            </p:extLst>
          </p:nvPr>
        </p:nvGraphicFramePr>
        <p:xfrm>
          <a:off x="2411761" y="4711409"/>
          <a:ext cx="2808312" cy="2106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 bitmap" r:id="rId3" imgW="7162920" imgH="5372280" progId="Paint.Picture">
                  <p:embed/>
                </p:oleObj>
              </mc:Choice>
              <mc:Fallback>
                <p:oleObj name="Image bitmap" r:id="rId3" imgW="7162920" imgH="5372280" progId="Paint.Picture">
                  <p:embed/>
                  <p:pic>
                    <p:nvPicPr>
                      <p:cNvPr id="5" name="Obje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761" y="4711409"/>
                        <a:ext cx="2808312" cy="2106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2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1E54DB6-9D79-477E-95EE-D505DE9C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Consignes pédagogiques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83FFA0-1D75-4458-A732-6E3F24D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Caractéristiques du document écrit :</a:t>
            </a:r>
          </a:p>
          <a:p>
            <a:pPr lvl="1"/>
            <a:r>
              <a:rPr lang="fr-FR" dirty="0"/>
              <a:t>Un seul fichier </a:t>
            </a:r>
            <a:r>
              <a:rPr lang="fr-FR" dirty="0" err="1"/>
              <a:t>pdf</a:t>
            </a:r>
            <a:r>
              <a:rPr lang="fr-FR" dirty="0"/>
              <a:t> pour le rapport et les annexes</a:t>
            </a:r>
          </a:p>
          <a:p>
            <a:pPr lvl="1"/>
            <a:r>
              <a:rPr lang="fr-FR" dirty="0"/>
              <a:t>Maximum 11 pages en Times New Roman de police 10 avec des interlignes simples. </a:t>
            </a:r>
          </a:p>
          <a:p>
            <a:pPr lvl="1"/>
            <a:r>
              <a:rPr lang="fr-FR" dirty="0"/>
              <a:t>Seules annexes demandées et autorisées (en supplément des 11 pages):</a:t>
            </a:r>
          </a:p>
          <a:p>
            <a:pPr lvl="2"/>
            <a:r>
              <a:rPr lang="fr-FR" dirty="0"/>
              <a:t>carnet de bord de suivi de projet sur une page</a:t>
            </a:r>
          </a:p>
          <a:p>
            <a:pPr lvl="2"/>
            <a:r>
              <a:rPr lang="fr-FR" dirty="0"/>
              <a:t>version finale de l’analyse concise</a:t>
            </a:r>
          </a:p>
          <a:p>
            <a:pPr lvl="2"/>
            <a:r>
              <a:rPr lang="fr-FR" dirty="0"/>
              <a:t>code commenté</a:t>
            </a:r>
          </a:p>
          <a:p>
            <a:pPr lvl="2"/>
            <a:r>
              <a:rPr lang="fr-FR" dirty="0"/>
              <a:t>bibliographie</a:t>
            </a:r>
          </a:p>
          <a:p>
            <a:pPr lvl="1"/>
            <a:r>
              <a:rPr lang="fr-FR" dirty="0"/>
              <a:t>Justification de tous les choix réalisés </a:t>
            </a:r>
          </a:p>
          <a:p>
            <a:pPr lvl="1"/>
            <a:r>
              <a:rPr lang="fr-FR" dirty="0"/>
              <a:t>Numérotation des pages</a:t>
            </a:r>
          </a:p>
          <a:p>
            <a:pPr lvl="1"/>
            <a:r>
              <a:rPr lang="fr-FR" dirty="0"/>
              <a:t>Schémas et illustrations de tailles décentes avec légendes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50F9CB-B6F3-458A-88AF-7EEA8D92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7DE9098-14E0-484C-966F-A001A6973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Document écrit</a:t>
            </a: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602894"/>
              </p:ext>
            </p:extLst>
          </p:nvPr>
        </p:nvGraphicFramePr>
        <p:xfrm>
          <a:off x="6228184" y="4005064"/>
          <a:ext cx="2617636" cy="1596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 bitmap" r:id="rId3" imgW="4297680" imgH="2621160" progId="Paint.Picture">
                  <p:embed/>
                </p:oleObj>
              </mc:Choice>
              <mc:Fallback>
                <p:oleObj name="Image bitmap" r:id="rId3" imgW="4297680" imgH="2621160" progId="Paint.Picture">
                  <p:embed/>
                  <p:pic>
                    <p:nvPicPr>
                      <p:cNvPr id="2" name="Obje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184" y="4005064"/>
                        <a:ext cx="2617636" cy="1596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1E54DB6-9D79-477E-95EE-D505DE9C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Consignes pédagogiques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83FFA0-1D75-4458-A732-6E3F24D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Caractéristiques du programme d’illustration:</a:t>
            </a:r>
          </a:p>
          <a:p>
            <a:pPr lvl="1"/>
            <a:r>
              <a:rPr lang="fr-FR" dirty="0"/>
              <a:t>Choix libre du programme illustrant le sujet</a:t>
            </a:r>
          </a:p>
          <a:p>
            <a:pPr lvl="1"/>
            <a:r>
              <a:rPr lang="fr-FR" dirty="0"/>
              <a:t>Langage de programmation: disponible à l’IUT</a:t>
            </a:r>
          </a:p>
          <a:p>
            <a:pPr lvl="1"/>
            <a:r>
              <a:rPr lang="fr-FR" dirty="0"/>
              <a:t>Matériel: disponible à l’IUT</a:t>
            </a:r>
          </a:p>
          <a:p>
            <a:endParaRPr lang="fr-FR" dirty="0"/>
          </a:p>
          <a:p>
            <a:r>
              <a:rPr lang="fr-FR" dirty="0"/>
              <a:t>Caractéristiques du diaporama:</a:t>
            </a:r>
          </a:p>
          <a:p>
            <a:pPr lvl="1"/>
            <a:r>
              <a:rPr lang="fr-FR" dirty="0"/>
              <a:t>Rédaction: </a:t>
            </a:r>
          </a:p>
          <a:p>
            <a:pPr lvl="2"/>
            <a:r>
              <a:rPr lang="fr-FR" dirty="0"/>
              <a:t>Listes à structurer</a:t>
            </a:r>
          </a:p>
          <a:p>
            <a:pPr lvl="2"/>
            <a:r>
              <a:rPr lang="fr-FR" dirty="0"/>
              <a:t>Listes à homogénéiser</a:t>
            </a:r>
          </a:p>
          <a:p>
            <a:pPr lvl="1"/>
            <a:r>
              <a:rPr lang="fr-FR" dirty="0"/>
              <a:t>Schéma:</a:t>
            </a:r>
          </a:p>
          <a:p>
            <a:pPr lvl="2"/>
            <a:r>
              <a:rPr lang="fr-FR" dirty="0"/>
              <a:t>Animations</a:t>
            </a:r>
          </a:p>
          <a:p>
            <a:pPr lvl="2"/>
            <a:r>
              <a:rPr lang="fr-FR" dirty="0"/>
              <a:t>Couleurs</a:t>
            </a:r>
          </a:p>
          <a:p>
            <a:pPr lvl="2"/>
            <a:r>
              <a:rPr lang="fr-FR" dirty="0"/>
              <a:t>Attention à la sémantique des formes</a:t>
            </a:r>
          </a:p>
          <a:p>
            <a:pPr lvl="1"/>
            <a:r>
              <a:rPr lang="fr-FR" dirty="0"/>
              <a:t>Temps passé sur une diapo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50F9CB-B6F3-458A-88AF-7EEA8D92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7DE9098-14E0-484C-966F-A001A6973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Programme et diaporama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392262"/>
              </p:ext>
            </p:extLst>
          </p:nvPr>
        </p:nvGraphicFramePr>
        <p:xfrm>
          <a:off x="5560498" y="2852936"/>
          <a:ext cx="2685857" cy="2663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Image bitmap" r:id="rId3" imgW="4671000" imgH="4632840" progId="Paint.Picture">
                  <p:embed/>
                </p:oleObj>
              </mc:Choice>
              <mc:Fallback>
                <p:oleObj name="Image bitmap" r:id="rId3" imgW="4671000" imgH="4632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0498" y="2852936"/>
                        <a:ext cx="2685857" cy="2663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79A114B-5166-401E-8DDA-001222CF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124744"/>
            <a:ext cx="4982425" cy="25922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F3FD74-F540-4DDF-84BA-C624D4AC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42" y="3789040"/>
            <a:ext cx="5265122" cy="26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7239000" y="64008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pédagogiques (2)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Dépendance de la conception et du développement logiciel :</a:t>
            </a:r>
          </a:p>
          <a:p>
            <a:pPr lvl="1"/>
            <a:r>
              <a:rPr lang="fr-FR" dirty="0"/>
              <a:t> Mode de fonctionnement des capteurs:</a:t>
            </a:r>
          </a:p>
          <a:p>
            <a:pPr lvl="2"/>
            <a:r>
              <a:rPr lang="fr-FR" dirty="0"/>
              <a:t>numérique, analogique…</a:t>
            </a:r>
          </a:p>
          <a:p>
            <a:pPr lvl="2"/>
            <a:r>
              <a:rPr lang="fr-FR" dirty="0" smtClean="0"/>
              <a:t>en </a:t>
            </a:r>
            <a:r>
              <a:rPr lang="fr-FR" dirty="0"/>
              <a:t>continu, à la commande…</a:t>
            </a:r>
          </a:p>
          <a:p>
            <a:pPr lvl="2"/>
            <a:r>
              <a:rPr lang="fr-FR" dirty="0" smtClean="0"/>
              <a:t>pré-étude </a:t>
            </a:r>
            <a:r>
              <a:rPr lang="fr-FR" dirty="0"/>
              <a:t>des données : suppression des incohérences</a:t>
            </a:r>
          </a:p>
          <a:p>
            <a:pPr lvl="2"/>
            <a:r>
              <a:rPr lang="fr-FR" dirty="0"/>
              <a:t>...</a:t>
            </a:r>
          </a:p>
          <a:p>
            <a:pPr lvl="1"/>
            <a:r>
              <a:rPr lang="fr-FR" dirty="0"/>
              <a:t> Environnement d'exécution: corps humain, mouvement…</a:t>
            </a:r>
          </a:p>
          <a:p>
            <a:pPr lvl="1"/>
            <a:r>
              <a:rPr lang="fr-FR" dirty="0"/>
              <a:t> Matériel utilisable: encombrement, miniaturisation</a:t>
            </a:r>
          </a:p>
          <a:p>
            <a:endParaRPr lang="fr-FR" dirty="0"/>
          </a:p>
          <a:p>
            <a:r>
              <a:rPr lang="fr-FR" dirty="0"/>
              <a:t>Dysfonctionnements possibles liés aux  contraintes matérielles  :</a:t>
            </a:r>
          </a:p>
          <a:p>
            <a:pPr lvl="1"/>
            <a:r>
              <a:rPr lang="fr-FR" dirty="0"/>
              <a:t> Erreur sur les données du capteur</a:t>
            </a:r>
          </a:p>
          <a:p>
            <a:pPr lvl="1"/>
            <a:r>
              <a:rPr lang="fr-FR" dirty="0"/>
              <a:t> Compatibilité des formats des données</a:t>
            </a:r>
          </a:p>
          <a:p>
            <a:pPr lvl="1"/>
            <a:r>
              <a:rPr lang="fr-FR" dirty="0"/>
              <a:t> Problème du parasitage: bruit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44408" y="6453336"/>
            <a:ext cx="442392" cy="365125"/>
          </a:xfrm>
        </p:spPr>
        <p:txBody>
          <a:bodyPr/>
          <a:lstStyle/>
          <a:p>
            <a:fld id="{8AB6D085-4A73-43FD-8468-95843195C767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772816"/>
            <a:ext cx="2339678" cy="11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5E817C2-3B74-48DC-BEAF-4C778FC7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Compétences visées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C90833A-08ED-4B08-AB6C-17B3EACC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Comprendre le fonctionnement des systèmes utilisant des acquisitions/restitutions de données physiques par un système informatique : capteurs, actionneurs.</a:t>
            </a:r>
          </a:p>
          <a:p>
            <a:endParaRPr lang="fr-FR" dirty="0"/>
          </a:p>
          <a:p>
            <a:r>
              <a:rPr lang="fr-FR" dirty="0"/>
              <a:t>Comprendre le traitement de ces données et leurs spécificités.</a:t>
            </a:r>
          </a:p>
          <a:p>
            <a:endParaRPr lang="fr-FR" dirty="0"/>
          </a:p>
          <a:p>
            <a:r>
              <a:rPr lang="fr-FR" dirty="0"/>
              <a:t>Comprendre la communication entre les capteurs/ actionneurs et le système de traitement:</a:t>
            </a:r>
          </a:p>
          <a:p>
            <a:pPr lvl="1"/>
            <a:r>
              <a:rPr lang="fr-FR" dirty="0"/>
              <a:t>les interfaces physiques</a:t>
            </a:r>
          </a:p>
          <a:p>
            <a:pPr lvl="1"/>
            <a:r>
              <a:rPr lang="fr-FR" dirty="0"/>
              <a:t>les réseaux utilisés</a:t>
            </a:r>
          </a:p>
          <a:p>
            <a:pPr lvl="1"/>
            <a:r>
              <a:rPr lang="fr-FR" dirty="0"/>
              <a:t>les protocoles de communication</a:t>
            </a:r>
          </a:p>
          <a:p>
            <a:pPr lvl="1"/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B5B0A-BBD5-4F35-A130-093C3CB2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705574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5E817C2-3B74-48DC-BEAF-4C778FC7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Supports d’évaluation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C90833A-08ED-4B08-AB6C-17B3EACC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Mini-projet à réaliser en </a:t>
            </a:r>
            <a:r>
              <a:rPr lang="fr-FR" dirty="0" smtClean="0"/>
              <a:t>binôme</a:t>
            </a:r>
          </a:p>
          <a:p>
            <a:endParaRPr lang="fr-FR" dirty="0"/>
          </a:p>
          <a:p>
            <a:r>
              <a:rPr lang="fr-FR" dirty="0"/>
              <a:t>3 travaux à réaliser:</a:t>
            </a:r>
          </a:p>
          <a:p>
            <a:pPr lvl="1"/>
            <a:r>
              <a:rPr lang="fr-FR" dirty="0"/>
              <a:t>Un rapport</a:t>
            </a:r>
          </a:p>
          <a:p>
            <a:pPr lvl="1"/>
            <a:r>
              <a:rPr lang="fr-FR" dirty="0"/>
              <a:t>Un diaporama</a:t>
            </a:r>
          </a:p>
          <a:p>
            <a:pPr lvl="1"/>
            <a:r>
              <a:rPr lang="fr-FR" dirty="0"/>
              <a:t>Un programme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B5B0A-BBD5-4F35-A130-093C3CB2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61" y="2924944"/>
            <a:ext cx="3139827" cy="20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0596E2E-CEFF-41AC-A182-AF2E5A8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Objectif du module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1530F3D-E3A9-4F57-A227-CD755285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8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i="1" dirty="0" err="1" smtClean="0">
                <a:solidFill>
                  <a:srgbClr val="C00000"/>
                </a:solidFill>
              </a:rPr>
              <a:t>Covifac</a:t>
            </a:r>
            <a:r>
              <a:rPr lang="fr-FR" b="1" i="1" dirty="0" smtClean="0">
                <a:solidFill>
                  <a:srgbClr val="C00000"/>
                </a:solidFill>
              </a:rPr>
              <a:t>: système </a:t>
            </a:r>
            <a:r>
              <a:rPr lang="fr-FR" b="1" i="1" dirty="0">
                <a:solidFill>
                  <a:srgbClr val="C00000"/>
                </a:solidFill>
              </a:rPr>
              <a:t>informatisé </a:t>
            </a:r>
            <a:r>
              <a:rPr lang="fr-FR" b="1" i="1" dirty="0" smtClean="0">
                <a:solidFill>
                  <a:srgbClr val="C00000"/>
                </a:solidFill>
              </a:rPr>
              <a:t>permettant</a:t>
            </a:r>
          </a:p>
          <a:p>
            <a:pPr marL="0" indent="0" algn="ctr">
              <a:buNone/>
            </a:pP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>
                <a:solidFill>
                  <a:srgbClr val="C00000"/>
                </a:solidFill>
              </a:rPr>
              <a:t>aux étudiants de revenir en </a:t>
            </a:r>
            <a:r>
              <a:rPr lang="fr-FR" b="1" i="1" dirty="0" smtClean="0">
                <a:solidFill>
                  <a:srgbClr val="C00000"/>
                </a:solidFill>
              </a:rPr>
              <a:t>cours à la fac</a:t>
            </a:r>
            <a:endParaRPr lang="fr-FR" b="1" i="1" dirty="0">
              <a:solidFill>
                <a:srgbClr val="C00000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But de </a:t>
            </a:r>
            <a:r>
              <a:rPr lang="fr-FR" dirty="0" err="1" smtClean="0"/>
              <a:t>Covifac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Rassurer les autorités</a:t>
            </a:r>
          </a:p>
          <a:p>
            <a:pPr lvl="1"/>
            <a:r>
              <a:rPr lang="fr-FR" dirty="0" err="1" smtClean="0"/>
              <a:t>Réouvrir</a:t>
            </a:r>
            <a:r>
              <a:rPr lang="fr-FR" dirty="0" smtClean="0"/>
              <a:t> les universités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2301CE-8CE8-4612-B7CE-3EBD164B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B94CC2-9765-4FC4-86D6-236709F21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Concevoir </a:t>
            </a:r>
            <a:r>
              <a:rPr lang="fr-FR" dirty="0" err="1" smtClean="0"/>
              <a:t>Covifac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379292"/>
            <a:ext cx="3411784" cy="17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0596E2E-CEFF-41AC-A182-AF2E5A8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Objectif du module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1530F3D-E3A9-4F57-A227-CD755285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8261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Fonctionnalités de </a:t>
            </a:r>
            <a:r>
              <a:rPr lang="fr-FR" dirty="0" err="1" smtClean="0"/>
              <a:t>Covifac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Traitements avant contamination:</a:t>
            </a:r>
          </a:p>
          <a:p>
            <a:pPr lvl="2"/>
            <a:r>
              <a:rPr lang="fr-FR" dirty="0" smtClean="0"/>
              <a:t>Respect des gestes barrières</a:t>
            </a:r>
          </a:p>
          <a:p>
            <a:pPr lvl="2"/>
            <a:r>
              <a:rPr lang="fr-FR" dirty="0" smtClean="0"/>
              <a:t>Respect des jauges des salles</a:t>
            </a:r>
          </a:p>
          <a:p>
            <a:pPr lvl="2"/>
            <a:r>
              <a:rPr lang="fr-FR" dirty="0" smtClean="0"/>
              <a:t>Respect des consignes évolutives de l’UPPA: exemple note du 21/01/2021</a:t>
            </a:r>
          </a:p>
          <a:p>
            <a:pPr lvl="2"/>
            <a:r>
              <a:rPr lang="fr-FR" dirty="0" smtClean="0"/>
              <a:t>Action sur les flux de personnes, leurs positionnements, leur temps de contact… </a:t>
            </a:r>
          </a:p>
          <a:p>
            <a:pPr lvl="2"/>
            <a:r>
              <a:rPr lang="fr-FR" dirty="0" smtClean="0"/>
              <a:t>Gestion des </a:t>
            </a:r>
            <a:r>
              <a:rPr lang="fr-FR" dirty="0"/>
              <a:t>niveaux d’occupation: </a:t>
            </a:r>
            <a:r>
              <a:rPr lang="fr-FR" dirty="0" smtClean="0"/>
              <a:t>exemple </a:t>
            </a:r>
            <a:r>
              <a:rPr lang="fr-FR" dirty="0"/>
              <a:t>FLIR </a:t>
            </a:r>
            <a:r>
              <a:rPr lang="fr-FR" dirty="0" err="1" smtClean="0"/>
              <a:t>Systems</a:t>
            </a:r>
            <a:endParaRPr lang="fr-FR" dirty="0"/>
          </a:p>
          <a:p>
            <a:pPr lvl="2"/>
            <a:r>
              <a:rPr lang="fr-FR" dirty="0" smtClean="0"/>
              <a:t>Diagnostic: Surveillance des constantes vitales</a:t>
            </a:r>
          </a:p>
          <a:p>
            <a:pPr lvl="2"/>
            <a:r>
              <a:rPr lang="fr-FR" dirty="0" smtClean="0"/>
              <a:t>…</a:t>
            </a:r>
          </a:p>
          <a:p>
            <a:pPr lvl="1"/>
            <a:r>
              <a:rPr lang="fr-FR" dirty="0"/>
              <a:t>Traitements </a:t>
            </a:r>
            <a:r>
              <a:rPr lang="fr-FR" dirty="0" smtClean="0"/>
              <a:t>après </a:t>
            </a:r>
            <a:r>
              <a:rPr lang="fr-FR" dirty="0"/>
              <a:t>contamination:</a:t>
            </a:r>
          </a:p>
          <a:p>
            <a:pPr lvl="2"/>
            <a:r>
              <a:rPr lang="fr-FR" dirty="0" smtClean="0"/>
              <a:t>Identification </a:t>
            </a:r>
            <a:r>
              <a:rPr lang="fr-FR" dirty="0"/>
              <a:t>des cas </a:t>
            </a:r>
            <a:r>
              <a:rPr lang="fr-FR" dirty="0" smtClean="0"/>
              <a:t>contacts</a:t>
            </a:r>
            <a:endParaRPr lang="fr-FR" dirty="0"/>
          </a:p>
          <a:p>
            <a:pPr lvl="2"/>
            <a:r>
              <a:rPr lang="fr-FR" dirty="0" smtClean="0"/>
              <a:t>Alerte des cas contacts</a:t>
            </a:r>
          </a:p>
          <a:p>
            <a:pPr lvl="2"/>
            <a:r>
              <a:rPr lang="fr-FR" dirty="0" smtClean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2301CE-8CE8-4612-B7CE-3EBD164B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B94CC2-9765-4FC4-86D6-236709F21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Covifac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92063"/>
            <a:ext cx="3264724" cy="17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0596E2E-CEFF-41AC-A182-AF2E5A8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Objectif du module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1530F3D-E3A9-4F57-A227-CD755285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826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Informatique:</a:t>
            </a:r>
          </a:p>
          <a:p>
            <a:pPr lvl="1"/>
            <a:r>
              <a:rPr lang="fr-FR" dirty="0" smtClean="0"/>
              <a:t>Applications mobiles</a:t>
            </a:r>
          </a:p>
          <a:p>
            <a:pPr lvl="1"/>
            <a:r>
              <a:rPr lang="fr-FR" dirty="0" smtClean="0"/>
              <a:t>Applications web</a:t>
            </a:r>
          </a:p>
          <a:p>
            <a:pPr lvl="1"/>
            <a:r>
              <a:rPr lang="fr-FR" dirty="0" smtClean="0"/>
              <a:t>Internet des objets (</a:t>
            </a:r>
            <a:r>
              <a:rPr lang="fr-FR" dirty="0" err="1" smtClean="0"/>
              <a:t>IoT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Communication:</a:t>
            </a:r>
          </a:p>
          <a:p>
            <a:pPr lvl="2"/>
            <a:r>
              <a:rPr lang="fr-FR" dirty="0" err="1"/>
              <a:t>bluetooth</a:t>
            </a:r>
            <a:endParaRPr lang="fr-FR" dirty="0"/>
          </a:p>
          <a:p>
            <a:pPr lvl="2"/>
            <a:r>
              <a:rPr lang="fr-FR" dirty="0"/>
              <a:t>wifi</a:t>
            </a:r>
          </a:p>
          <a:p>
            <a:pPr lvl="2"/>
            <a:r>
              <a:rPr lang="fr-FR" dirty="0"/>
              <a:t>GSM </a:t>
            </a:r>
          </a:p>
          <a:p>
            <a:pPr lvl="2"/>
            <a:r>
              <a:rPr lang="fr-FR" dirty="0" err="1"/>
              <a:t>uwb</a:t>
            </a:r>
            <a:endParaRPr lang="fr-FR" dirty="0"/>
          </a:p>
          <a:p>
            <a:pPr lvl="2"/>
            <a:r>
              <a:rPr lang="fr-FR" dirty="0" smtClean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2301CE-8CE8-4612-B7CE-3EBD164B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B94CC2-9765-4FC4-86D6-236709F21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Covifac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9695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0596E2E-CEFF-41AC-A182-AF2E5A8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Objectif du module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1530F3D-E3A9-4F57-A227-CD755285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826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Matériel existant ou futur:</a:t>
            </a:r>
          </a:p>
          <a:p>
            <a:pPr lvl="1"/>
            <a:r>
              <a:rPr lang="fr-FR" dirty="0" smtClean="0"/>
              <a:t>Traitement:</a:t>
            </a:r>
          </a:p>
          <a:p>
            <a:pPr lvl="2"/>
            <a:r>
              <a:rPr lang="fr-FR" dirty="0" smtClean="0"/>
              <a:t>Smartphone avec capteur de température (ex: Honor)</a:t>
            </a:r>
            <a:endParaRPr lang="fr-FR" dirty="0"/>
          </a:p>
          <a:p>
            <a:pPr lvl="2"/>
            <a:r>
              <a:rPr lang="fr-FR" dirty="0" smtClean="0"/>
              <a:t>Montres et bracelets connectés </a:t>
            </a:r>
          </a:p>
          <a:p>
            <a:pPr lvl="2"/>
            <a:r>
              <a:rPr lang="fr-FR" dirty="0" smtClean="0"/>
              <a:t>Masques connectés (MIT Harvard)</a:t>
            </a:r>
          </a:p>
          <a:p>
            <a:pPr lvl="2"/>
            <a:r>
              <a:rPr lang="fr-FR" dirty="0" smtClean="0"/>
              <a:t>…</a:t>
            </a:r>
            <a:endParaRPr lang="fr-FR" dirty="0"/>
          </a:p>
          <a:p>
            <a:pPr lvl="1"/>
            <a:r>
              <a:rPr lang="fr-FR" dirty="0" smtClean="0"/>
              <a:t>Capteurs/actionneurs</a:t>
            </a:r>
          </a:p>
          <a:p>
            <a:pPr lvl="2"/>
            <a:r>
              <a:rPr lang="fr-FR" dirty="0" smtClean="0"/>
              <a:t>Géolocalisation (GPS): </a:t>
            </a:r>
            <a:r>
              <a:rPr lang="fr-FR" dirty="0"/>
              <a:t>Gyroscope, magnétomètre, altimètre barométrique</a:t>
            </a:r>
            <a:r>
              <a:rPr lang="fr-FR" dirty="0" smtClean="0"/>
              <a:t>…</a:t>
            </a:r>
          </a:p>
          <a:p>
            <a:pPr lvl="2"/>
            <a:r>
              <a:rPr lang="fr-FR" dirty="0" smtClean="0"/>
              <a:t>Biométriques: pression sanguine, oxygénation, fréquence cardiaque</a:t>
            </a:r>
          </a:p>
          <a:p>
            <a:pPr lvl="3"/>
            <a:r>
              <a:rPr lang="fr-FR" dirty="0" smtClean="0"/>
              <a:t>Pression, LSP </a:t>
            </a:r>
            <a:r>
              <a:rPr lang="fr-FR" dirty="0"/>
              <a:t>(Light Signal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) </a:t>
            </a:r>
            <a:endParaRPr lang="fr-FR" dirty="0" smtClean="0"/>
          </a:p>
          <a:p>
            <a:pPr lvl="3"/>
            <a:r>
              <a:rPr lang="fr-FR" dirty="0" smtClean="0"/>
              <a:t>Capteur </a:t>
            </a:r>
            <a:r>
              <a:rPr lang="fr-FR" dirty="0" err="1" smtClean="0"/>
              <a:t>covid</a:t>
            </a:r>
            <a:r>
              <a:rPr lang="fr-FR" dirty="0" smtClean="0"/>
              <a:t>: génétique (MIT Harvard, (Utah)</a:t>
            </a:r>
          </a:p>
          <a:p>
            <a:pPr lvl="2"/>
            <a:r>
              <a:rPr lang="fr-FR" dirty="0" smtClean="0"/>
              <a:t>Caméra, appareils photos (</a:t>
            </a:r>
            <a:r>
              <a:rPr lang="fr-FR" dirty="0" err="1" smtClean="0"/>
              <a:t>rPPG</a:t>
            </a:r>
            <a:r>
              <a:rPr lang="fr-FR" dirty="0" smtClean="0"/>
              <a:t>: </a:t>
            </a:r>
            <a:r>
              <a:rPr lang="fr-FR" dirty="0" err="1" smtClean="0"/>
              <a:t>photopléthysmographie</a:t>
            </a:r>
            <a:r>
              <a:rPr lang="fr-FR" dirty="0" smtClean="0"/>
              <a:t> à distance)…</a:t>
            </a:r>
          </a:p>
          <a:p>
            <a:pPr lvl="2"/>
            <a:r>
              <a:rPr lang="fr-FR" dirty="0" smtClean="0"/>
              <a:t>Badge: </a:t>
            </a:r>
            <a:r>
              <a:rPr lang="fr-FR" dirty="0" err="1" smtClean="0"/>
              <a:t>uwb</a:t>
            </a:r>
            <a:r>
              <a:rPr lang="fr-FR" dirty="0" smtClean="0"/>
              <a:t>, RFID, NFC…</a:t>
            </a:r>
          </a:p>
          <a:p>
            <a:pPr lvl="2"/>
            <a:r>
              <a:rPr lang="fr-FR" dirty="0" smtClean="0"/>
              <a:t>Ventouse électromagnétique pour portes coupe-feu</a:t>
            </a:r>
          </a:p>
          <a:p>
            <a:pPr lvl="2"/>
            <a:r>
              <a:rPr lang="fr-FR" dirty="0" smtClean="0"/>
              <a:t>Afficheurs </a:t>
            </a:r>
          </a:p>
          <a:p>
            <a:pPr lvl="2"/>
            <a:r>
              <a:rPr lang="fr-FR" dirty="0" smtClean="0"/>
              <a:t>Avertisseurs sonores, vibrants…</a:t>
            </a:r>
          </a:p>
          <a:p>
            <a:pPr lvl="2"/>
            <a:r>
              <a:rPr lang="fr-FR" dirty="0" smtClean="0"/>
              <a:t>Signaux lumineux</a:t>
            </a:r>
          </a:p>
          <a:p>
            <a:pPr lvl="2"/>
            <a:r>
              <a:rPr lang="fr-FR" dirty="0" smtClean="0"/>
              <a:t>Caméra thermique</a:t>
            </a:r>
          </a:p>
          <a:p>
            <a:pPr lvl="2"/>
            <a:r>
              <a:rPr lang="fr-FR" dirty="0" smtClean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2301CE-8CE8-4612-B7CE-3EBD164B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46D5-7ED3-4212-BFE0-9B54B6E0BF4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B94CC2-9765-4FC4-86D6-236709F21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Covifac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45" y="5142404"/>
            <a:ext cx="1553059" cy="1163786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102388"/>
              </p:ext>
            </p:extLst>
          </p:nvPr>
        </p:nvGraphicFramePr>
        <p:xfrm>
          <a:off x="6468045" y="1661939"/>
          <a:ext cx="2442058" cy="156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 bitmap" r:id="rId4" imgW="5852160" imgH="3749040" progId="Paint.Picture">
                  <p:embed/>
                </p:oleObj>
              </mc:Choice>
              <mc:Fallback>
                <p:oleObj name="Image bitmap" r:id="rId4" imgW="5852160" imgH="3749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68045" y="1661939"/>
                        <a:ext cx="2442058" cy="1564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922952"/>
              </p:ext>
            </p:extLst>
          </p:nvPr>
        </p:nvGraphicFramePr>
        <p:xfrm>
          <a:off x="5004048" y="5476838"/>
          <a:ext cx="1277423" cy="95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 bitmap" r:id="rId6" imgW="4876920" imgH="3657600" progId="Paint.Picture">
                  <p:embed/>
                </p:oleObj>
              </mc:Choice>
              <mc:Fallback>
                <p:oleObj name="Image bitmap" r:id="rId6" imgW="4876920" imgH="3657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04048" y="5476838"/>
                        <a:ext cx="1277423" cy="958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434F62C3F794B93985AD2E0453C32" ma:contentTypeVersion="0" ma:contentTypeDescription="Crée un document." ma:contentTypeScope="" ma:versionID="1835fd975976d47498301129e36aecf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142A9-C374-4686-AE70-CC14AD5CF71C}"/>
</file>

<file path=customXml/itemProps2.xml><?xml version="1.0" encoding="utf-8"?>
<ds:datastoreItem xmlns:ds="http://schemas.openxmlformats.org/officeDocument/2006/customXml" ds:itemID="{901556ED-354F-4432-8C3D-E42EF83B6312}"/>
</file>

<file path=customXml/itemProps3.xml><?xml version="1.0" encoding="utf-8"?>
<ds:datastoreItem xmlns:ds="http://schemas.openxmlformats.org/officeDocument/2006/customXml" ds:itemID="{EC22676C-4B2B-4355-8AB7-5EC233CA631C}"/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1112</Words>
  <Application>Microsoft Office PowerPoint</Application>
  <PresentationFormat>Affichage à l'écran (4:3)</PresentationFormat>
  <Paragraphs>355</Paragraphs>
  <Slides>28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MS Gothic</vt:lpstr>
      <vt:lpstr>Arial</vt:lpstr>
      <vt:lpstr>Calibri</vt:lpstr>
      <vt:lpstr>Times New Roman</vt:lpstr>
      <vt:lpstr>Wingdings 3</vt:lpstr>
      <vt:lpstr>1_Thème Office</vt:lpstr>
      <vt:lpstr>Image bitmap</vt:lpstr>
      <vt:lpstr>Découverte des Systèmes Techniques S4 – Parcours IPI – M4105C</vt:lpstr>
      <vt:lpstr>Objectifs pédagogiques (1)</vt:lpstr>
      <vt:lpstr>Objectifs pédagogiques (2)</vt:lpstr>
      <vt:lpstr>Compétences visées</vt:lpstr>
      <vt:lpstr>Supports d’évaluation</vt:lpstr>
      <vt:lpstr>Objectif du module</vt:lpstr>
      <vt:lpstr>Objectif du module</vt:lpstr>
      <vt:lpstr>Objectif du module</vt:lpstr>
      <vt:lpstr>Objectif du module</vt:lpstr>
      <vt:lpstr>Travail à réaliser (1)</vt:lpstr>
      <vt:lpstr>Critères de validation du sujet</vt:lpstr>
      <vt:lpstr>Travail à réaliser(2)</vt:lpstr>
      <vt:lpstr>Travail à réaliser(3)</vt:lpstr>
      <vt:lpstr>Travail à réaliser(4)</vt:lpstr>
      <vt:lpstr>Critères de validation de la recherche et de l'étude</vt:lpstr>
      <vt:lpstr>Critères de validation de la rédaction du rapport (1) </vt:lpstr>
      <vt:lpstr>Critères de validation de la rédaction du rapport (2) </vt:lpstr>
      <vt:lpstr>Travail à réaliser (5)</vt:lpstr>
      <vt:lpstr>Méthodologie d’accompagnement</vt:lpstr>
      <vt:lpstr>Organisation pédagogique </vt:lpstr>
      <vt:lpstr>Organisation des séances</vt:lpstr>
      <vt:lpstr>Evaluation</vt:lpstr>
      <vt:lpstr>Barème prévu mais non définitif</vt:lpstr>
      <vt:lpstr>Ressources pédagogiques</vt:lpstr>
      <vt:lpstr>Consignes pédagogiques</vt:lpstr>
      <vt:lpstr>Consignes pédagogiques</vt:lpstr>
      <vt:lpstr>Consignes pédagogiques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Découverte des Systèmes Techniques S4 – Parcours IPI – M4105C</dc:title>
  <dc:creator>Utilisateur</dc:creator>
  <cp:lastModifiedBy>Sophie  Laplace</cp:lastModifiedBy>
  <cp:revision>21</cp:revision>
  <dcterms:created xsi:type="dcterms:W3CDTF">2020-01-29T21:27:17Z</dcterms:created>
  <dcterms:modified xsi:type="dcterms:W3CDTF">2021-01-25T10:53:07Z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0x0101005A0434F62C3F794B93985AD2E0453C32</vt:lpwstr>
  </property>
</Properties>
</file>